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3" r:id="rId6"/>
    <p:sldId id="269" r:id="rId7"/>
    <p:sldId id="270" r:id="rId8"/>
    <p:sldId id="264" r:id="rId9"/>
    <p:sldId id="265" r:id="rId10"/>
    <p:sldId id="266" r:id="rId11"/>
    <p:sldId id="271" r:id="rId12"/>
    <p:sldId id="272" r:id="rId13"/>
    <p:sldId id="268"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980" y="-4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F81602-9896-4EC3-B767-85678756C304}" type="datetimeFigureOut">
              <a:rPr lang="en-US" smtClean="0"/>
              <a:pPr/>
              <a:t>12-Apr-19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3B061-DE5F-44C6-A466-D006FCE65CA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F81602-9896-4EC3-B767-85678756C304}" type="datetimeFigureOut">
              <a:rPr lang="en-US" smtClean="0"/>
              <a:pPr/>
              <a:t>12-Apr-19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3B061-DE5F-44C6-A466-D006FCE65C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F81602-9896-4EC3-B767-85678756C304}" type="datetimeFigureOut">
              <a:rPr lang="en-US" smtClean="0"/>
              <a:pPr/>
              <a:t>12-Apr-19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3B061-DE5F-44C6-A466-D006FCE65C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F81602-9896-4EC3-B767-85678756C304}" type="datetimeFigureOut">
              <a:rPr lang="en-US" smtClean="0"/>
              <a:pPr/>
              <a:t>12-Apr-19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3B061-DE5F-44C6-A466-D006FCE65C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F81602-9896-4EC3-B767-85678756C304}" type="datetimeFigureOut">
              <a:rPr lang="en-US" smtClean="0"/>
              <a:pPr/>
              <a:t>12-Apr-19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3B061-DE5F-44C6-A466-D006FCE65CA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F81602-9896-4EC3-B767-85678756C304}" type="datetimeFigureOut">
              <a:rPr lang="en-US" smtClean="0"/>
              <a:pPr/>
              <a:t>12-Apr-19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F3B061-DE5F-44C6-A466-D006FCE65C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F81602-9896-4EC3-B767-85678756C304}" type="datetimeFigureOut">
              <a:rPr lang="en-US" smtClean="0"/>
              <a:pPr/>
              <a:t>12-Apr-19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F3B061-DE5F-44C6-A466-D006FCE65C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F81602-9896-4EC3-B767-85678756C304}" type="datetimeFigureOut">
              <a:rPr lang="en-US" smtClean="0"/>
              <a:pPr/>
              <a:t>12-Apr-19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F3B061-DE5F-44C6-A466-D006FCE65C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F81602-9896-4EC3-B767-85678756C304}" type="datetimeFigureOut">
              <a:rPr lang="en-US" smtClean="0"/>
              <a:pPr/>
              <a:t>12-Apr-19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F3B061-DE5F-44C6-A466-D006FCE65C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F81602-9896-4EC3-B767-85678756C304}" type="datetimeFigureOut">
              <a:rPr lang="en-US" smtClean="0"/>
              <a:pPr/>
              <a:t>12-Apr-19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F3B061-DE5F-44C6-A466-D006FCE65C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F81602-9896-4EC3-B767-85678756C304}" type="datetimeFigureOut">
              <a:rPr lang="en-US" smtClean="0"/>
              <a:pPr/>
              <a:t>12-Apr-19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F3B061-DE5F-44C6-A466-D006FCE65CA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81602-9896-4EC3-B767-85678756C304}" type="datetimeFigureOut">
              <a:rPr lang="en-US" smtClean="0"/>
              <a:pPr/>
              <a:t>12-Apr-19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F3B061-DE5F-44C6-A466-D006FCE65C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71547"/>
            <a:ext cx="7772400" cy="4572031"/>
          </a:xfrm>
        </p:spPr>
        <p:txBody>
          <a:bodyPr>
            <a:noAutofit/>
          </a:bodyPr>
          <a:lstStyle/>
          <a:p>
            <a:r>
              <a:rPr lang="en-IN" sz="7200" b="1" dirty="0" smtClean="0">
                <a:solidFill>
                  <a:schemeClr val="tx2"/>
                </a:solidFill>
              </a:rPr>
              <a:t>PLEA BARGAINING</a:t>
            </a:r>
            <a:br>
              <a:rPr lang="en-IN" sz="7200" b="1" dirty="0" smtClean="0">
                <a:solidFill>
                  <a:schemeClr val="tx2"/>
                </a:solidFill>
              </a:rPr>
            </a:br>
            <a:r>
              <a:rPr lang="en-IN" sz="7200" b="1" dirty="0" smtClean="0">
                <a:solidFill>
                  <a:schemeClr val="tx2"/>
                </a:solidFill>
              </a:rPr>
              <a:t> </a:t>
            </a:r>
            <a:br>
              <a:rPr lang="en-IN" sz="7200" b="1" dirty="0" smtClean="0">
                <a:solidFill>
                  <a:schemeClr val="tx2"/>
                </a:solidFill>
              </a:rPr>
            </a:br>
            <a:r>
              <a:rPr lang="en-IN" sz="4000" b="1" dirty="0" smtClean="0">
                <a:solidFill>
                  <a:schemeClr val="tx2"/>
                </a:solidFill>
              </a:rPr>
              <a:t>Presentation by</a:t>
            </a:r>
            <a:br>
              <a:rPr lang="en-IN" sz="4000" b="1" dirty="0" smtClean="0">
                <a:solidFill>
                  <a:schemeClr val="tx2"/>
                </a:solidFill>
              </a:rPr>
            </a:br>
            <a:r>
              <a:rPr lang="en-IN" sz="4000" b="1" dirty="0" smtClean="0">
                <a:solidFill>
                  <a:schemeClr val="tx2"/>
                </a:solidFill>
              </a:rPr>
              <a:t/>
            </a:r>
            <a:br>
              <a:rPr lang="en-IN" sz="4000" b="1" dirty="0" smtClean="0">
                <a:solidFill>
                  <a:schemeClr val="tx2"/>
                </a:solidFill>
              </a:rPr>
            </a:br>
            <a:r>
              <a:rPr lang="en-IN" sz="4800" b="1" dirty="0" smtClean="0">
                <a:solidFill>
                  <a:schemeClr val="tx2"/>
                </a:solidFill>
              </a:rPr>
              <a:t>RAJASTHAN STATE LEGAL SERVICES AUTHORITY</a:t>
            </a:r>
            <a:endParaRPr lang="en-US" sz="7200" b="1" dirty="0">
              <a:solidFill>
                <a:schemeClr val="tx2"/>
              </a:solidFill>
            </a:endParaRPr>
          </a:p>
        </p:txBody>
      </p:sp>
      <p:pic>
        <p:nvPicPr>
          <p:cNvPr id="1026" name="Picture 2" descr="C:\Users\RSLSA\Desktop\plea-bargaining.jpg"/>
          <p:cNvPicPr>
            <a:picLocks noChangeAspect="1" noChangeArrowheads="1"/>
          </p:cNvPicPr>
          <p:nvPr/>
        </p:nvPicPr>
        <p:blipFill>
          <a:blip r:embed="rId2" cstate="print"/>
          <a:srcRect/>
          <a:stretch>
            <a:fillRect/>
          </a:stretch>
        </p:blipFill>
        <p:spPr bwMode="auto">
          <a:xfrm>
            <a:off x="3428992" y="1928802"/>
            <a:ext cx="2143140" cy="1200159"/>
          </a:xfrm>
          <a:prstGeom prst="rect">
            <a:avLst/>
          </a:prstGeom>
          <a:noFill/>
        </p:spPr>
      </p:pic>
      <p:pic>
        <p:nvPicPr>
          <p:cNvPr id="3" name="Picture 2" descr="C:\Users\Acer1\Desktop\logo-in-tri-colour.png.jpg"/>
          <p:cNvPicPr>
            <a:picLocks noChangeAspect="1" noChangeArrowheads="1"/>
          </p:cNvPicPr>
          <p:nvPr/>
        </p:nvPicPr>
        <p:blipFill>
          <a:blip r:embed="rId3" cstate="print"/>
          <a:srcRect/>
          <a:stretch>
            <a:fillRect/>
          </a:stretch>
        </p:blipFill>
        <p:spPr bwMode="auto">
          <a:xfrm>
            <a:off x="7524328" y="5301208"/>
            <a:ext cx="1258825" cy="121386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600" b="1" dirty="0" smtClean="0">
                <a:solidFill>
                  <a:srgbClr val="002060"/>
                </a:solidFill>
              </a:rPr>
              <a:t>INCENTIVES DOES AN ACCUSED GET TO ENTER INTO A PLEA BARGAINING</a:t>
            </a:r>
            <a:endParaRPr lang="en-US" sz="3600" b="1" dirty="0">
              <a:solidFill>
                <a:srgbClr val="002060"/>
              </a:solidFill>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IN" sz="2400" b="1" dirty="0" smtClean="0">
                <a:solidFill>
                  <a:srgbClr val="7030A0"/>
                </a:solidFill>
              </a:rPr>
              <a:t>Getting out of Jail</a:t>
            </a:r>
          </a:p>
          <a:p>
            <a:pPr algn="just">
              <a:buFont typeface="Wingdings" pitchFamily="2" charset="2"/>
              <a:buChar char="Ø"/>
            </a:pPr>
            <a:r>
              <a:rPr lang="en-IN" sz="2400" b="1" dirty="0" smtClean="0">
                <a:solidFill>
                  <a:srgbClr val="7030A0"/>
                </a:solidFill>
              </a:rPr>
              <a:t>Resolving the Matter Quickly</a:t>
            </a:r>
          </a:p>
          <a:p>
            <a:pPr algn="just">
              <a:buFont typeface="Wingdings" pitchFamily="2" charset="2"/>
              <a:buChar char="Ø"/>
            </a:pPr>
            <a:r>
              <a:rPr lang="en-IN" sz="2400" b="1" dirty="0" smtClean="0">
                <a:solidFill>
                  <a:srgbClr val="7030A0"/>
                </a:solidFill>
              </a:rPr>
              <a:t>Having fewer or less serious offences on one’s record</a:t>
            </a:r>
          </a:p>
          <a:p>
            <a:pPr algn="just">
              <a:buFont typeface="Wingdings" pitchFamily="2" charset="2"/>
              <a:buChar char="Ø"/>
            </a:pPr>
            <a:r>
              <a:rPr lang="en-IN" sz="2400" b="1" dirty="0" smtClean="0">
                <a:solidFill>
                  <a:srgbClr val="7030A0"/>
                </a:solidFill>
              </a:rPr>
              <a:t>Avoiding Hassles</a:t>
            </a:r>
          </a:p>
          <a:p>
            <a:pPr algn="just">
              <a:buFont typeface="Wingdings" pitchFamily="2" charset="2"/>
              <a:buChar char="Ø"/>
            </a:pPr>
            <a:r>
              <a:rPr lang="en-IN" sz="2400" b="1" dirty="0" smtClean="0">
                <a:solidFill>
                  <a:srgbClr val="7030A0"/>
                </a:solidFill>
              </a:rPr>
              <a:t>Avoiding Publicity</a:t>
            </a:r>
          </a:p>
          <a:p>
            <a:pPr algn="just">
              <a:buFont typeface="Wingdings" pitchFamily="2" charset="2"/>
              <a:buChar char="Ø"/>
            </a:pPr>
            <a:r>
              <a:rPr lang="en-IN" sz="2400" b="1" dirty="0" smtClean="0">
                <a:solidFill>
                  <a:srgbClr val="7030A0"/>
                </a:solidFill>
              </a:rPr>
              <a:t>Time Saving </a:t>
            </a:r>
          </a:p>
          <a:p>
            <a:pPr algn="just">
              <a:buFont typeface="Wingdings" pitchFamily="2" charset="2"/>
              <a:buChar char="Ø"/>
            </a:pPr>
            <a:r>
              <a:rPr lang="en-IN" sz="2400" b="1" dirty="0" smtClean="0">
                <a:solidFill>
                  <a:srgbClr val="7030A0"/>
                </a:solidFill>
              </a:rPr>
              <a:t>Compensation to victims</a:t>
            </a:r>
          </a:p>
          <a:p>
            <a:pPr algn="just">
              <a:buFont typeface="Wingdings" pitchFamily="2" charset="2"/>
              <a:buChar char="Ø"/>
            </a:pPr>
            <a:r>
              <a:rPr lang="en-IN" sz="2400" b="1" dirty="0" smtClean="0">
                <a:solidFill>
                  <a:srgbClr val="7030A0"/>
                </a:solidFill>
              </a:rPr>
              <a:t>Benefits for Accused</a:t>
            </a:r>
            <a:endParaRPr lang="en-US" sz="2400" b="1" dirty="0">
              <a:solidFill>
                <a:srgbClr val="7030A0"/>
              </a:solidFill>
            </a:endParaRPr>
          </a:p>
        </p:txBody>
      </p:sp>
      <p:pic>
        <p:nvPicPr>
          <p:cNvPr id="4" name="Picture 2" descr="C:\Users\Acer1\Desktop\logo-in-tri-colour.png.jpg"/>
          <p:cNvPicPr>
            <a:picLocks noChangeAspect="1" noChangeArrowheads="1"/>
          </p:cNvPicPr>
          <p:nvPr/>
        </p:nvPicPr>
        <p:blipFill>
          <a:blip r:embed="rId2" cstate="print"/>
          <a:srcRect/>
          <a:stretch>
            <a:fillRect/>
          </a:stretch>
        </p:blipFill>
        <p:spPr bwMode="auto">
          <a:xfrm>
            <a:off x="7308304" y="5157192"/>
            <a:ext cx="1482849" cy="142989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solidFill>
                  <a:srgbClr val="002060"/>
                </a:solidFill>
              </a:rPr>
              <a:t>THE ADVANTAGES OF   </a:t>
            </a:r>
            <a:br>
              <a:rPr lang="en-US" sz="4000" b="1" dirty="0" smtClean="0">
                <a:solidFill>
                  <a:srgbClr val="002060"/>
                </a:solidFill>
              </a:rPr>
            </a:br>
            <a:r>
              <a:rPr lang="en-US" sz="4000" b="1" dirty="0" smtClean="0">
                <a:solidFill>
                  <a:srgbClr val="002060"/>
                </a:solidFill>
              </a:rPr>
              <a:t>“PLEA BARGAINING”</a:t>
            </a:r>
            <a:endParaRPr lang="en-US" sz="4000" b="1" dirty="0">
              <a:solidFill>
                <a:srgbClr val="002060"/>
              </a:solidFill>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sz="3600" b="1" dirty="0" smtClean="0">
                <a:solidFill>
                  <a:srgbClr val="7030A0"/>
                </a:solidFill>
              </a:rPr>
              <a:t>Timesaving</a:t>
            </a:r>
          </a:p>
          <a:p>
            <a:pPr>
              <a:buFont typeface="Wingdings" pitchFamily="2" charset="2"/>
              <a:buChar char="Ø"/>
            </a:pPr>
            <a:r>
              <a:rPr lang="en-US" sz="3600" b="1" dirty="0" smtClean="0">
                <a:solidFill>
                  <a:srgbClr val="7030A0"/>
                </a:solidFill>
              </a:rPr>
              <a:t>Compensation to victims</a:t>
            </a:r>
          </a:p>
          <a:p>
            <a:pPr>
              <a:buFont typeface="Wingdings" pitchFamily="2" charset="2"/>
              <a:buChar char="Ø"/>
            </a:pPr>
            <a:r>
              <a:rPr lang="en-US" sz="3600" b="1" dirty="0" smtClean="0">
                <a:solidFill>
                  <a:srgbClr val="7030A0"/>
                </a:solidFill>
              </a:rPr>
              <a:t>Benefits for Accused</a:t>
            </a:r>
            <a:endParaRPr lang="en-US" sz="3600" b="1" dirty="0">
              <a:solidFill>
                <a:srgbClr val="7030A0"/>
              </a:solidFill>
            </a:endParaRPr>
          </a:p>
        </p:txBody>
      </p:sp>
      <p:pic>
        <p:nvPicPr>
          <p:cNvPr id="4" name="Picture 2" descr="C:\Users\Acer1\Desktop\logo-in-tri-colour.png.jpg"/>
          <p:cNvPicPr>
            <a:picLocks noChangeAspect="1" noChangeArrowheads="1"/>
          </p:cNvPicPr>
          <p:nvPr/>
        </p:nvPicPr>
        <p:blipFill>
          <a:blip r:embed="rId2" cstate="print"/>
          <a:srcRect/>
          <a:stretch>
            <a:fillRect/>
          </a:stretch>
        </p:blipFill>
        <p:spPr bwMode="auto">
          <a:xfrm>
            <a:off x="7236296" y="5085184"/>
            <a:ext cx="1482849" cy="1429891"/>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002060"/>
                </a:solidFill>
              </a:rPr>
              <a:t>TO ENSURE FAIR JUSTICE, MINIMUM REQUIREMENTS FOR PLEA BARGAINING</a:t>
            </a:r>
            <a:endParaRPr lang="en-US" sz="3600" b="1" dirty="0">
              <a:solidFill>
                <a:srgbClr val="002060"/>
              </a:solidFill>
            </a:endParaRPr>
          </a:p>
        </p:txBody>
      </p:sp>
      <p:sp>
        <p:nvSpPr>
          <p:cNvPr id="3" name="Content Placeholder 2"/>
          <p:cNvSpPr>
            <a:spLocks noGrp="1"/>
          </p:cNvSpPr>
          <p:nvPr>
            <p:ph idx="1"/>
          </p:nvPr>
        </p:nvSpPr>
        <p:spPr/>
        <p:txBody>
          <a:bodyPr/>
          <a:lstStyle/>
          <a:p>
            <a:pPr>
              <a:buFont typeface="Wingdings" pitchFamily="2" charset="2"/>
              <a:buChar char="Ø"/>
            </a:pPr>
            <a:r>
              <a:rPr lang="en-US" b="1" dirty="0" smtClean="0">
                <a:solidFill>
                  <a:srgbClr val="7030A0"/>
                </a:solidFill>
              </a:rPr>
              <a:t>The hearing must take place in court.</a:t>
            </a:r>
          </a:p>
          <a:p>
            <a:pPr>
              <a:buFont typeface="Wingdings" pitchFamily="2" charset="2"/>
              <a:buChar char="Ø"/>
            </a:pPr>
            <a:r>
              <a:rPr lang="en-US" b="1" dirty="0" smtClean="0">
                <a:solidFill>
                  <a:srgbClr val="7030A0"/>
                </a:solidFill>
              </a:rPr>
              <a:t>The court must satisfy itself that the accused is pleading guilty knowingly and voluntarily.</a:t>
            </a:r>
          </a:p>
          <a:p>
            <a:pPr>
              <a:buFont typeface="Wingdings" pitchFamily="2" charset="2"/>
              <a:buChar char="Ø"/>
            </a:pPr>
            <a:r>
              <a:rPr lang="en-US" b="1" dirty="0" smtClean="0">
                <a:solidFill>
                  <a:srgbClr val="7030A0"/>
                </a:solidFill>
              </a:rPr>
              <a:t>Any court order rejecting a plea bargaining application must be kept confidential to prevent prejudice to the accused.</a:t>
            </a:r>
          </a:p>
          <a:p>
            <a:pPr>
              <a:buFont typeface="Wingdings" pitchFamily="2" charset="2"/>
              <a:buChar char="Ø"/>
            </a:pPr>
            <a:endParaRPr lang="en-US" dirty="0"/>
          </a:p>
        </p:txBody>
      </p:sp>
      <p:pic>
        <p:nvPicPr>
          <p:cNvPr id="4" name="Picture 2" descr="C:\Users\Acer1\Desktop\logo-in-tri-colour.png.jpg"/>
          <p:cNvPicPr>
            <a:picLocks noChangeAspect="1" noChangeArrowheads="1"/>
          </p:cNvPicPr>
          <p:nvPr/>
        </p:nvPicPr>
        <p:blipFill>
          <a:blip r:embed="rId2" cstate="print"/>
          <a:srcRect/>
          <a:stretch>
            <a:fillRect/>
          </a:stretch>
        </p:blipFill>
        <p:spPr bwMode="auto">
          <a:xfrm>
            <a:off x="7236296" y="5013176"/>
            <a:ext cx="1557524" cy="1501899"/>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800" b="1" dirty="0" smtClean="0">
                <a:solidFill>
                  <a:srgbClr val="002060"/>
                </a:solidFill>
              </a:rPr>
              <a:t>CONCLUSION</a:t>
            </a:r>
            <a:endParaRPr lang="en-US" sz="4800" b="1" dirty="0">
              <a:solidFill>
                <a:srgbClr val="002060"/>
              </a:solidFill>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IN" sz="2800" b="1" dirty="0" smtClean="0">
                <a:solidFill>
                  <a:srgbClr val="7030A0"/>
                </a:solidFill>
              </a:rPr>
              <a:t>Plea Bargaining is a mechanism of convenience and mutual benefit than an issue of morality, legality and constitutionality.</a:t>
            </a:r>
          </a:p>
          <a:p>
            <a:pPr algn="just">
              <a:buFont typeface="Wingdings" pitchFamily="2" charset="2"/>
              <a:buChar char="Ø"/>
            </a:pPr>
            <a:r>
              <a:rPr lang="en-IN" sz="2800" b="1" dirty="0" smtClean="0">
                <a:solidFill>
                  <a:srgbClr val="7030A0"/>
                </a:solidFill>
              </a:rPr>
              <a:t>It has Fair Dealing. </a:t>
            </a:r>
          </a:p>
          <a:p>
            <a:pPr algn="just">
              <a:buFont typeface="Wingdings" pitchFamily="2" charset="2"/>
              <a:buChar char="Ø"/>
            </a:pPr>
            <a:r>
              <a:rPr lang="en-IN" sz="2800" b="1" dirty="0" smtClean="0">
                <a:solidFill>
                  <a:srgbClr val="7030A0"/>
                </a:solidFill>
              </a:rPr>
              <a:t>Speeding up caseload disposition.</a:t>
            </a:r>
            <a:endParaRPr lang="en-US" sz="2800" b="1" dirty="0">
              <a:solidFill>
                <a:srgbClr val="7030A0"/>
              </a:solidFill>
            </a:endParaRPr>
          </a:p>
        </p:txBody>
      </p:sp>
      <p:pic>
        <p:nvPicPr>
          <p:cNvPr id="4" name="Picture 2" descr="C:\Users\Acer1\Desktop\logo-in-tri-colour.png.jpg"/>
          <p:cNvPicPr>
            <a:picLocks noChangeAspect="1" noChangeArrowheads="1"/>
          </p:cNvPicPr>
          <p:nvPr/>
        </p:nvPicPr>
        <p:blipFill>
          <a:blip r:embed="rId2" cstate="print"/>
          <a:srcRect/>
          <a:stretch>
            <a:fillRect/>
          </a:stretch>
        </p:blipFill>
        <p:spPr bwMode="auto">
          <a:xfrm>
            <a:off x="7596336" y="5373216"/>
            <a:ext cx="1184149" cy="1141859"/>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62474"/>
          </a:xfrm>
        </p:spPr>
        <p:txBody>
          <a:bodyPr>
            <a:normAutofit/>
          </a:bodyPr>
          <a:lstStyle/>
          <a:p>
            <a:r>
              <a:rPr lang="en-US" sz="11500" b="1" dirty="0" smtClean="0">
                <a:solidFill>
                  <a:srgbClr val="002060"/>
                </a:solidFill>
              </a:rPr>
              <a:t>Thanks</a:t>
            </a:r>
            <a:endParaRPr lang="en-US" sz="11500" b="1" dirty="0">
              <a:solidFill>
                <a:srgbClr val="002060"/>
              </a:solidFill>
            </a:endParaRPr>
          </a:p>
        </p:txBody>
      </p:sp>
      <p:pic>
        <p:nvPicPr>
          <p:cNvPr id="4" name="Picture 2" descr="C:\Users\Acer1\Desktop\logo-in-tri-colour.png.jpg"/>
          <p:cNvPicPr>
            <a:picLocks noChangeAspect="1" noChangeArrowheads="1"/>
          </p:cNvPicPr>
          <p:nvPr/>
        </p:nvPicPr>
        <p:blipFill>
          <a:blip r:embed="rId2" cstate="print"/>
          <a:srcRect/>
          <a:stretch>
            <a:fillRect/>
          </a:stretch>
        </p:blipFill>
        <p:spPr bwMode="auto">
          <a:xfrm>
            <a:off x="6401536" y="4725144"/>
            <a:ext cx="1856225" cy="178993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Autofit/>
          </a:bodyPr>
          <a:lstStyle/>
          <a:p>
            <a:r>
              <a:rPr lang="en-IN" sz="4800" b="1" dirty="0" smtClean="0">
                <a:solidFill>
                  <a:srgbClr val="002060"/>
                </a:solidFill>
              </a:rPr>
              <a:t>DEFINITION</a:t>
            </a:r>
            <a:endParaRPr lang="en-US" sz="4800" b="1" dirty="0">
              <a:solidFill>
                <a:srgbClr val="002060"/>
              </a:solidFill>
            </a:endParaRPr>
          </a:p>
        </p:txBody>
      </p:sp>
      <p:sp>
        <p:nvSpPr>
          <p:cNvPr id="3" name="Content Placeholder 2"/>
          <p:cNvSpPr>
            <a:spLocks noGrp="1"/>
          </p:cNvSpPr>
          <p:nvPr>
            <p:ph idx="1"/>
          </p:nvPr>
        </p:nvSpPr>
        <p:spPr>
          <a:xfrm>
            <a:off x="457200" y="1214422"/>
            <a:ext cx="8229600" cy="4911741"/>
          </a:xfrm>
        </p:spPr>
        <p:txBody>
          <a:bodyPr>
            <a:normAutofit lnSpcReduction="10000"/>
          </a:bodyPr>
          <a:lstStyle/>
          <a:p>
            <a:pPr algn="just">
              <a:buFont typeface="Wingdings" pitchFamily="2" charset="2"/>
              <a:buChar char="Ø"/>
            </a:pPr>
            <a:r>
              <a:rPr lang="en-IN" sz="2400" b="1" dirty="0" smtClean="0">
                <a:solidFill>
                  <a:srgbClr val="7030A0"/>
                </a:solidFill>
              </a:rPr>
              <a:t>Plea Bargaining is a form of negotiations.</a:t>
            </a:r>
          </a:p>
          <a:p>
            <a:pPr algn="just">
              <a:buFont typeface="Wingdings" pitchFamily="2" charset="2"/>
              <a:buChar char="Ø"/>
            </a:pPr>
            <a:r>
              <a:rPr lang="en-IN" sz="2400" b="1" dirty="0" smtClean="0">
                <a:solidFill>
                  <a:srgbClr val="7030A0"/>
                </a:solidFill>
              </a:rPr>
              <a:t>It is a mode of settlement between the complainant through the prosecution.</a:t>
            </a:r>
          </a:p>
          <a:p>
            <a:pPr algn="just">
              <a:buFont typeface="Wingdings" pitchFamily="2" charset="2"/>
              <a:buChar char="Ø"/>
            </a:pPr>
            <a:r>
              <a:rPr lang="en-IN" sz="2400" b="1" dirty="0" smtClean="0">
                <a:solidFill>
                  <a:srgbClr val="7030A0"/>
                </a:solidFill>
              </a:rPr>
              <a:t>In other words, plea of guilt is made by an accused for a promise of reduction of the punishment.</a:t>
            </a:r>
          </a:p>
          <a:p>
            <a:pPr algn="just">
              <a:buFont typeface="Wingdings" pitchFamily="2" charset="2"/>
              <a:buChar char="Ø"/>
            </a:pPr>
            <a:r>
              <a:rPr lang="en-IN" sz="2400" b="1" dirty="0" smtClean="0">
                <a:solidFill>
                  <a:srgbClr val="7030A0"/>
                </a:solidFill>
              </a:rPr>
              <a:t>It refers to pre-trial or during trail negotiations between the two rivals i.e. the prosecution and the defence.</a:t>
            </a:r>
          </a:p>
          <a:p>
            <a:pPr algn="just">
              <a:buFont typeface="Wingdings" pitchFamily="2" charset="2"/>
              <a:buChar char="Ø"/>
            </a:pPr>
            <a:r>
              <a:rPr lang="en-IN" sz="2400" b="1" dirty="0" smtClean="0">
                <a:solidFill>
                  <a:srgbClr val="7030A0"/>
                </a:solidFill>
              </a:rPr>
              <a:t>It is effective method to lower down the huge arrears of criminal cases. Though this concept found reiteration in </a:t>
            </a:r>
            <a:r>
              <a:rPr lang="en-IN" sz="2400" b="1" dirty="0" err="1" smtClean="0">
                <a:solidFill>
                  <a:srgbClr val="7030A0"/>
                </a:solidFill>
              </a:rPr>
              <a:t>Jutice</a:t>
            </a:r>
            <a:r>
              <a:rPr lang="en-IN" sz="2400" b="1" dirty="0" smtClean="0">
                <a:solidFill>
                  <a:srgbClr val="7030A0"/>
                </a:solidFill>
              </a:rPr>
              <a:t> </a:t>
            </a:r>
            <a:r>
              <a:rPr lang="en-IN" sz="2400" b="1" dirty="0" err="1" smtClean="0">
                <a:solidFill>
                  <a:srgbClr val="7030A0"/>
                </a:solidFill>
              </a:rPr>
              <a:t>Malimath</a:t>
            </a:r>
            <a:r>
              <a:rPr lang="en-IN" sz="2400" b="1" dirty="0" smtClean="0">
                <a:solidFill>
                  <a:srgbClr val="7030A0"/>
                </a:solidFill>
              </a:rPr>
              <a:t> Committee Report had given the following reasons:</a:t>
            </a:r>
          </a:p>
          <a:p>
            <a:pPr algn="just">
              <a:buNone/>
            </a:pPr>
            <a:r>
              <a:rPr lang="en-IN" sz="2400" b="1" dirty="0" smtClean="0">
                <a:solidFill>
                  <a:srgbClr val="7030A0"/>
                </a:solidFill>
              </a:rPr>
              <a:t>     (</a:t>
            </a:r>
            <a:r>
              <a:rPr lang="en-IN" sz="2400" b="1" dirty="0" err="1" smtClean="0">
                <a:solidFill>
                  <a:srgbClr val="7030A0"/>
                </a:solidFill>
              </a:rPr>
              <a:t>i</a:t>
            </a:r>
            <a:r>
              <a:rPr lang="en-IN" sz="2400" b="1" dirty="0" smtClean="0">
                <a:solidFill>
                  <a:srgbClr val="7030A0"/>
                </a:solidFill>
              </a:rPr>
              <a:t>) It Would facilitate early disposal of criminal cases; and,</a:t>
            </a:r>
          </a:p>
          <a:p>
            <a:pPr algn="just">
              <a:buNone/>
            </a:pPr>
            <a:r>
              <a:rPr lang="en-IN" sz="2400" b="1" dirty="0" smtClean="0">
                <a:solidFill>
                  <a:srgbClr val="7030A0"/>
                </a:solidFill>
              </a:rPr>
              <a:t>     (ii) It will reduce the burden of the courts.</a:t>
            </a:r>
          </a:p>
          <a:p>
            <a:pPr algn="just">
              <a:buFont typeface="Wingdings" pitchFamily="2" charset="2"/>
              <a:buChar char="Ø"/>
            </a:pPr>
            <a:endParaRPr lang="en-IN" sz="2400" dirty="0" smtClean="0"/>
          </a:p>
          <a:p>
            <a:pPr>
              <a:buNone/>
            </a:pPr>
            <a:endParaRPr lang="en-US" sz="2800" dirty="0"/>
          </a:p>
        </p:txBody>
      </p:sp>
      <p:pic>
        <p:nvPicPr>
          <p:cNvPr id="2052" name="Picture 4" descr="C:\Users\Acer1\Desktop\logo-in-tri-colour.png.jpg"/>
          <p:cNvPicPr>
            <a:picLocks noChangeAspect="1" noChangeArrowheads="1"/>
          </p:cNvPicPr>
          <p:nvPr/>
        </p:nvPicPr>
        <p:blipFill>
          <a:blip r:embed="rId2" cstate="print"/>
          <a:srcRect/>
          <a:stretch>
            <a:fillRect/>
          </a:stretch>
        </p:blipFill>
        <p:spPr bwMode="auto">
          <a:xfrm>
            <a:off x="7380312" y="5661248"/>
            <a:ext cx="1045468" cy="100813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a:bodyPr>
          <a:lstStyle/>
          <a:p>
            <a:r>
              <a:rPr lang="en-IN" b="1" dirty="0" smtClean="0">
                <a:solidFill>
                  <a:srgbClr val="002060"/>
                </a:solidFill>
              </a:rPr>
              <a:t>APPLICABILITY</a:t>
            </a:r>
            <a:endParaRPr lang="en-US" b="1" dirty="0">
              <a:solidFill>
                <a:srgbClr val="002060"/>
              </a:solidFill>
            </a:endParaRPr>
          </a:p>
        </p:txBody>
      </p:sp>
      <p:sp>
        <p:nvSpPr>
          <p:cNvPr id="3" name="Content Placeholder 2"/>
          <p:cNvSpPr>
            <a:spLocks noGrp="1"/>
          </p:cNvSpPr>
          <p:nvPr>
            <p:ph idx="1"/>
          </p:nvPr>
        </p:nvSpPr>
        <p:spPr>
          <a:xfrm>
            <a:off x="457200" y="1285860"/>
            <a:ext cx="8229600" cy="4840303"/>
          </a:xfrm>
        </p:spPr>
        <p:txBody>
          <a:bodyPr>
            <a:normAutofit lnSpcReduction="10000"/>
          </a:bodyPr>
          <a:lstStyle/>
          <a:p>
            <a:pPr algn="just">
              <a:buFont typeface="Wingdings" pitchFamily="2" charset="2"/>
              <a:buChar char="Ø"/>
            </a:pPr>
            <a:r>
              <a:rPr lang="en-IN" sz="2400" b="1" dirty="0" smtClean="0">
                <a:solidFill>
                  <a:srgbClr val="7030A0"/>
                </a:solidFill>
              </a:rPr>
              <a:t>The offence against the accused should carry a maximum sentence not exceeding 7 years.</a:t>
            </a:r>
          </a:p>
          <a:p>
            <a:pPr algn="just">
              <a:buFont typeface="Wingdings" pitchFamily="2" charset="2"/>
              <a:buChar char="Ø"/>
            </a:pPr>
            <a:r>
              <a:rPr lang="en-IN" sz="2400" b="1" dirty="0" smtClean="0">
                <a:solidFill>
                  <a:srgbClr val="7030A0"/>
                </a:solidFill>
              </a:rPr>
              <a:t>Accused against a woman or a child below the age of 14 years.</a:t>
            </a:r>
          </a:p>
          <a:p>
            <a:pPr algn="just">
              <a:buFont typeface="Wingdings" pitchFamily="2" charset="2"/>
              <a:buChar char="Ø"/>
            </a:pPr>
            <a:r>
              <a:rPr lang="en-IN" sz="2400" b="1" dirty="0" smtClean="0">
                <a:solidFill>
                  <a:srgbClr val="7030A0"/>
                </a:solidFill>
              </a:rPr>
              <a:t>The accused should not have earlier been convicted for the same offence.</a:t>
            </a:r>
          </a:p>
          <a:p>
            <a:pPr algn="just">
              <a:buFont typeface="Wingdings" pitchFamily="2" charset="2"/>
              <a:buChar char="Ø"/>
            </a:pPr>
            <a:r>
              <a:rPr lang="en-IN" sz="2400" b="1" dirty="0" smtClean="0">
                <a:solidFill>
                  <a:srgbClr val="7030A0"/>
                </a:solidFill>
              </a:rPr>
              <a:t>The accused should not have been covered under section 2(k) of the Juvenile Justice Act, 2000.</a:t>
            </a:r>
          </a:p>
          <a:p>
            <a:pPr algn="just">
              <a:buFont typeface="Wingdings" pitchFamily="2" charset="2"/>
              <a:buChar char="Ø"/>
            </a:pPr>
            <a:r>
              <a:rPr lang="en-IN" sz="2400" b="1" dirty="0" smtClean="0">
                <a:solidFill>
                  <a:srgbClr val="7030A0"/>
                </a:solidFill>
              </a:rPr>
              <a:t>The offence should not affect the socio-economic condition of the country.</a:t>
            </a:r>
          </a:p>
          <a:p>
            <a:pPr algn="just">
              <a:buFont typeface="Wingdings" pitchFamily="2" charset="2"/>
              <a:buChar char="Ø"/>
            </a:pPr>
            <a:r>
              <a:rPr lang="en-IN" sz="2400" b="1" dirty="0" smtClean="0">
                <a:solidFill>
                  <a:srgbClr val="7030A0"/>
                </a:solidFill>
              </a:rPr>
              <a:t>In case few offences carry the punishment for more than seven years or not fit, can move an application under plea bargaining which come within the ambit of plea-bargaining.</a:t>
            </a:r>
            <a:endParaRPr lang="en-US" sz="2400" b="1" dirty="0" smtClean="0">
              <a:solidFill>
                <a:srgbClr val="7030A0"/>
              </a:solidFill>
            </a:endParaRPr>
          </a:p>
          <a:p>
            <a:pPr>
              <a:buFont typeface="Wingdings" pitchFamily="2" charset="2"/>
              <a:buChar char="Ø"/>
            </a:pPr>
            <a:endParaRPr lang="en-IN" sz="2400" dirty="0" smtClean="0"/>
          </a:p>
          <a:p>
            <a:pPr>
              <a:buFont typeface="Wingdings" pitchFamily="2" charset="2"/>
              <a:buChar char="Ø"/>
            </a:pPr>
            <a:endParaRPr lang="en-IN" sz="2800" dirty="0" smtClean="0"/>
          </a:p>
        </p:txBody>
      </p:sp>
      <p:pic>
        <p:nvPicPr>
          <p:cNvPr id="3074" name="Picture 2" descr="C:\Users\Acer1\Desktop\logo-in-tri-colour.png.jpg"/>
          <p:cNvPicPr>
            <a:picLocks noChangeAspect="1" noChangeArrowheads="1"/>
          </p:cNvPicPr>
          <p:nvPr/>
        </p:nvPicPr>
        <p:blipFill>
          <a:blip r:embed="rId2" cstate="print"/>
          <a:srcRect/>
          <a:stretch>
            <a:fillRect/>
          </a:stretch>
        </p:blipFill>
        <p:spPr bwMode="auto">
          <a:xfrm>
            <a:off x="8100392" y="6021288"/>
            <a:ext cx="867701" cy="83671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000" b="1" dirty="0" smtClean="0">
                <a:solidFill>
                  <a:srgbClr val="002060"/>
                </a:solidFill>
              </a:rPr>
              <a:t>WHEN IS PLEA – BARGAINING MADE?</a:t>
            </a:r>
            <a:endParaRPr lang="en-US" sz="4000" b="1"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Ø"/>
            </a:pPr>
            <a:r>
              <a:rPr lang="en-IN" sz="2400" b="1" dirty="0" smtClean="0">
                <a:solidFill>
                  <a:srgbClr val="7030A0"/>
                </a:solidFill>
              </a:rPr>
              <a:t>The plea bargaining may be made by an accused (as per section 265-A) when  : </a:t>
            </a:r>
          </a:p>
          <a:p>
            <a:pPr algn="just">
              <a:buFont typeface="Wingdings" pitchFamily="2" charset="2"/>
              <a:buChar char="Ø"/>
            </a:pPr>
            <a:r>
              <a:rPr lang="en-IN" sz="2400" b="1" dirty="0" smtClean="0">
                <a:solidFill>
                  <a:srgbClr val="7030A0"/>
                </a:solidFill>
              </a:rPr>
              <a:t>The report has been forwarded by the officer in charge of the police station under Section 173 </a:t>
            </a:r>
            <a:r>
              <a:rPr lang="en-IN" sz="2400" b="1" dirty="0" err="1" smtClean="0">
                <a:solidFill>
                  <a:srgbClr val="7030A0"/>
                </a:solidFill>
              </a:rPr>
              <a:t>Cr.P.C</a:t>
            </a:r>
            <a:r>
              <a:rPr lang="en-IN" sz="2400" b="1" dirty="0" smtClean="0">
                <a:solidFill>
                  <a:srgbClr val="7030A0"/>
                </a:solidFill>
              </a:rPr>
              <a:t>. alleging therein that an offence appears to have been committed by him other than an </a:t>
            </a:r>
            <a:r>
              <a:rPr lang="en-IN" sz="2400" b="1" dirty="0" err="1" smtClean="0">
                <a:solidFill>
                  <a:srgbClr val="7030A0"/>
                </a:solidFill>
              </a:rPr>
              <a:t>offece</a:t>
            </a:r>
            <a:r>
              <a:rPr lang="en-IN" sz="2400" b="1" dirty="0" smtClean="0">
                <a:solidFill>
                  <a:srgbClr val="7030A0"/>
                </a:solidFill>
              </a:rPr>
              <a:t> for which the punishment  of death or of imprisonment of life or of imprisonment for </a:t>
            </a:r>
            <a:r>
              <a:rPr lang="en-IN" sz="2400" b="1" dirty="0" err="1" smtClean="0">
                <a:solidFill>
                  <a:srgbClr val="7030A0"/>
                </a:solidFill>
              </a:rPr>
              <a:t>atermexceeding</a:t>
            </a:r>
            <a:r>
              <a:rPr lang="en-IN" sz="2400" b="1" dirty="0" smtClean="0">
                <a:solidFill>
                  <a:srgbClr val="7030A0"/>
                </a:solidFill>
              </a:rPr>
              <a:t> seven years has been provide under the law for the time being in force; or</a:t>
            </a:r>
          </a:p>
          <a:p>
            <a:pPr algn="just">
              <a:buFont typeface="Wingdings" pitchFamily="2" charset="2"/>
              <a:buChar char="Ø"/>
            </a:pPr>
            <a:r>
              <a:rPr lang="en-IN" sz="2400" b="1" dirty="0" smtClean="0">
                <a:solidFill>
                  <a:srgbClr val="7030A0"/>
                </a:solidFill>
              </a:rPr>
              <a:t>A Magistrate taken cognizance of an offence on complaint, other than an offence for which the punishment of death or of imprisonment for life or of </a:t>
            </a:r>
            <a:r>
              <a:rPr lang="en-IN" sz="2400" b="1" dirty="0" err="1" smtClean="0">
                <a:solidFill>
                  <a:srgbClr val="7030A0"/>
                </a:solidFill>
              </a:rPr>
              <a:t>imprisionment</a:t>
            </a:r>
            <a:r>
              <a:rPr lang="en-IN" sz="2400" b="1" dirty="0" smtClean="0">
                <a:solidFill>
                  <a:srgbClr val="7030A0"/>
                </a:solidFill>
              </a:rPr>
              <a:t> for a term exceeding seven years, has been provide under the law for the time being in force, and after examining complaint and witnesses under Section 200, issued the process under Section 204.</a:t>
            </a:r>
          </a:p>
        </p:txBody>
      </p:sp>
      <p:pic>
        <p:nvPicPr>
          <p:cNvPr id="4098" name="Picture 2" descr="C:\Users\Acer1\Desktop\logo-in-tri-colour.png.jpg"/>
          <p:cNvPicPr>
            <a:picLocks noChangeAspect="1" noChangeArrowheads="1"/>
          </p:cNvPicPr>
          <p:nvPr/>
        </p:nvPicPr>
        <p:blipFill>
          <a:blip r:embed="rId2" cstate="print"/>
          <a:srcRect/>
          <a:stretch>
            <a:fillRect/>
          </a:stretch>
        </p:blipFill>
        <p:spPr bwMode="auto">
          <a:xfrm>
            <a:off x="7596336" y="5877272"/>
            <a:ext cx="661425" cy="63780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600" b="1" dirty="0" smtClean="0">
                <a:solidFill>
                  <a:srgbClr val="002060"/>
                </a:solidFill>
              </a:rPr>
              <a:t>OFFENCES AFFECT THE SOCIO-ECONOMIC CONDITION OF THE COUNTRY</a:t>
            </a:r>
            <a:endParaRPr lang="en-US" sz="3600" b="1" dirty="0">
              <a:solidFill>
                <a:srgbClr val="002060"/>
              </a:solidFill>
            </a:endParaRPr>
          </a:p>
        </p:txBody>
      </p:sp>
      <p:sp>
        <p:nvSpPr>
          <p:cNvPr id="3" name="Content Placeholder 2"/>
          <p:cNvSpPr>
            <a:spLocks noGrp="1"/>
          </p:cNvSpPr>
          <p:nvPr>
            <p:ph idx="1"/>
          </p:nvPr>
        </p:nvSpPr>
        <p:spPr/>
        <p:txBody>
          <a:bodyPr>
            <a:noAutofit/>
          </a:bodyPr>
          <a:lstStyle/>
          <a:p>
            <a:pPr algn="just">
              <a:buNone/>
            </a:pPr>
            <a:r>
              <a:rPr lang="en-IN" sz="2400" b="1" dirty="0" smtClean="0">
                <a:solidFill>
                  <a:srgbClr val="002060"/>
                </a:solidFill>
              </a:rPr>
              <a:t>No plea bargaining is permitted in respect of the following:</a:t>
            </a:r>
          </a:p>
          <a:p>
            <a:pPr algn="just">
              <a:buFont typeface="Wingdings" pitchFamily="2" charset="2"/>
              <a:buChar char="Ø"/>
            </a:pPr>
            <a:r>
              <a:rPr lang="en-IN" sz="2400" b="1" dirty="0" smtClean="0">
                <a:solidFill>
                  <a:srgbClr val="7030A0"/>
                </a:solidFill>
              </a:rPr>
              <a:t>The Dowry Prohibition Act, 1961.</a:t>
            </a:r>
          </a:p>
          <a:p>
            <a:pPr algn="just">
              <a:buFont typeface="Wingdings" pitchFamily="2" charset="2"/>
              <a:buChar char="Ø"/>
            </a:pPr>
            <a:r>
              <a:rPr lang="en-IN" sz="2400" b="1" dirty="0" smtClean="0">
                <a:solidFill>
                  <a:srgbClr val="7030A0"/>
                </a:solidFill>
              </a:rPr>
              <a:t>The Commission of Sati Prevention Act, 1987.</a:t>
            </a:r>
          </a:p>
          <a:p>
            <a:pPr algn="just">
              <a:buFont typeface="Wingdings" pitchFamily="2" charset="2"/>
              <a:buChar char="Ø"/>
            </a:pPr>
            <a:r>
              <a:rPr lang="en-IN" sz="2400" b="1" dirty="0" smtClean="0">
                <a:solidFill>
                  <a:srgbClr val="7030A0"/>
                </a:solidFill>
              </a:rPr>
              <a:t>The Indecent Representation of Women (Prohibition) Act, 1986.</a:t>
            </a:r>
          </a:p>
          <a:p>
            <a:pPr algn="just">
              <a:buFont typeface="Wingdings" pitchFamily="2" charset="2"/>
              <a:buChar char="Ø"/>
            </a:pPr>
            <a:r>
              <a:rPr lang="en-IN" sz="2400" b="1" dirty="0" smtClean="0">
                <a:solidFill>
                  <a:srgbClr val="7030A0"/>
                </a:solidFill>
              </a:rPr>
              <a:t>The Immoral Traffic (Prevention) Act, 1956</a:t>
            </a:r>
          </a:p>
          <a:p>
            <a:pPr algn="just">
              <a:buFont typeface="Wingdings" pitchFamily="2" charset="2"/>
              <a:buChar char="Ø"/>
            </a:pPr>
            <a:r>
              <a:rPr lang="en-IN" sz="2400" b="1" dirty="0" smtClean="0">
                <a:solidFill>
                  <a:srgbClr val="7030A0"/>
                </a:solidFill>
              </a:rPr>
              <a:t>The Protection of Women from Domestic Violence Act, 2005</a:t>
            </a:r>
          </a:p>
          <a:p>
            <a:pPr algn="just">
              <a:buFont typeface="Wingdings" pitchFamily="2" charset="2"/>
              <a:buChar char="Ø"/>
            </a:pPr>
            <a:r>
              <a:rPr lang="en-IN" sz="2400" b="1" dirty="0" smtClean="0">
                <a:solidFill>
                  <a:srgbClr val="7030A0"/>
                </a:solidFill>
              </a:rPr>
              <a:t>The Infant Milk Substitutes, Feeding bottles and Infant Foods (Regulation of Production, Supply and Distribution) Act, 1992.</a:t>
            </a:r>
          </a:p>
          <a:p>
            <a:pPr algn="just">
              <a:buNone/>
            </a:pPr>
            <a:r>
              <a:rPr lang="en-IN" sz="2400" b="1" dirty="0" smtClean="0">
                <a:solidFill>
                  <a:srgbClr val="7030A0"/>
                </a:solidFill>
              </a:rPr>
              <a:t>								Continue.....</a:t>
            </a:r>
          </a:p>
        </p:txBody>
      </p:sp>
      <p:pic>
        <p:nvPicPr>
          <p:cNvPr id="4" name="Picture 2" descr="C:\Users\Acer1\Desktop\logo-in-tri-colour.png.jpg"/>
          <p:cNvPicPr>
            <a:picLocks noChangeAspect="1" noChangeArrowheads="1"/>
          </p:cNvPicPr>
          <p:nvPr/>
        </p:nvPicPr>
        <p:blipFill>
          <a:blip r:embed="rId2" cstate="print"/>
          <a:srcRect/>
          <a:stretch>
            <a:fillRect/>
          </a:stretch>
        </p:blipFill>
        <p:spPr bwMode="auto">
          <a:xfrm>
            <a:off x="6012160" y="5733256"/>
            <a:ext cx="661425" cy="63780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700" b="1" dirty="0" smtClean="0">
                <a:solidFill>
                  <a:srgbClr val="002060"/>
                </a:solidFill>
              </a:rPr>
              <a:t/>
            </a:r>
            <a:br>
              <a:rPr lang="en-IN" sz="2700" b="1" dirty="0" smtClean="0">
                <a:solidFill>
                  <a:srgbClr val="002060"/>
                </a:solidFill>
              </a:rPr>
            </a:br>
            <a:r>
              <a:rPr lang="en-IN" sz="2700" b="1" dirty="0" smtClean="0">
                <a:solidFill>
                  <a:srgbClr val="002060"/>
                </a:solidFill>
              </a:rPr>
              <a:t>No plea bargaining is permitted in respect of the following:</a:t>
            </a:r>
            <a:r>
              <a:rPr lang="en-IN" b="1" dirty="0" smtClean="0">
                <a:solidFill>
                  <a:srgbClr val="002060"/>
                </a:solidFill>
              </a:rPr>
              <a:t/>
            </a:r>
            <a:br>
              <a:rPr lang="en-IN" b="1" dirty="0" smtClean="0">
                <a:solidFill>
                  <a:srgbClr val="002060"/>
                </a:solidFill>
              </a:rPr>
            </a:br>
            <a:endParaRPr lang="en-US" dirty="0"/>
          </a:p>
        </p:txBody>
      </p:sp>
      <p:sp>
        <p:nvSpPr>
          <p:cNvPr id="3" name="Content Placeholder 2"/>
          <p:cNvSpPr>
            <a:spLocks noGrp="1"/>
          </p:cNvSpPr>
          <p:nvPr>
            <p:ph idx="1"/>
          </p:nvPr>
        </p:nvSpPr>
        <p:spPr>
          <a:xfrm>
            <a:off x="457200" y="1142984"/>
            <a:ext cx="8229600" cy="4983179"/>
          </a:xfrm>
        </p:spPr>
        <p:txBody>
          <a:bodyPr>
            <a:normAutofit/>
          </a:bodyPr>
          <a:lstStyle/>
          <a:p>
            <a:pPr algn="just">
              <a:buFont typeface="Wingdings" pitchFamily="2" charset="2"/>
              <a:buChar char="Ø"/>
            </a:pPr>
            <a:r>
              <a:rPr lang="en-IN" sz="2400" b="1" dirty="0" smtClean="0">
                <a:solidFill>
                  <a:srgbClr val="7030A0"/>
                </a:solidFill>
              </a:rPr>
              <a:t>Provisions of the Fruit Products Order, 1955 (Issued under the Essential Commodities Act, 1955).</a:t>
            </a:r>
            <a:endParaRPr lang="en-US" sz="2400" b="1" dirty="0" smtClean="0">
              <a:solidFill>
                <a:srgbClr val="7030A0"/>
              </a:solidFill>
            </a:endParaRPr>
          </a:p>
          <a:p>
            <a:pPr algn="just">
              <a:buFont typeface="Wingdings" pitchFamily="2" charset="2"/>
              <a:buChar char="Ø"/>
            </a:pPr>
            <a:r>
              <a:rPr lang="en-US" sz="2400" b="1" dirty="0" smtClean="0">
                <a:solidFill>
                  <a:srgbClr val="7030A0"/>
                </a:solidFill>
              </a:rPr>
              <a:t>Provisions of the Meat Food Products Order, 1973 (issued under the Essential Commodities Act, 1955).</a:t>
            </a:r>
          </a:p>
          <a:p>
            <a:pPr algn="just">
              <a:buFont typeface="Wingdings" pitchFamily="2" charset="2"/>
              <a:buChar char="Ø"/>
            </a:pPr>
            <a:r>
              <a:rPr lang="en-US" sz="2400" b="1" dirty="0" smtClean="0">
                <a:solidFill>
                  <a:srgbClr val="7030A0"/>
                </a:solidFill>
              </a:rPr>
              <a:t>Offences with respect to animals that find place in Schedule I and Part II of the Schedule II as well as offences related to altering of boundaries of protected, areas under the Wildlife (Protection) Act, 1972.</a:t>
            </a:r>
          </a:p>
          <a:p>
            <a:pPr algn="just">
              <a:buFont typeface="Wingdings" pitchFamily="2" charset="2"/>
              <a:buChar char="Ø"/>
            </a:pPr>
            <a:r>
              <a:rPr lang="en-US" sz="2400" b="1" dirty="0" smtClean="0">
                <a:solidFill>
                  <a:srgbClr val="7030A0"/>
                </a:solidFill>
              </a:rPr>
              <a:t>The SC and ST (Prevention of Atrocities) Act, 1989.</a:t>
            </a:r>
          </a:p>
          <a:p>
            <a:pPr algn="just">
              <a:buFont typeface="Wingdings" pitchFamily="2" charset="2"/>
              <a:buChar char="Ø"/>
            </a:pPr>
            <a:r>
              <a:rPr lang="en-US" sz="2400" b="1" dirty="0" smtClean="0">
                <a:solidFill>
                  <a:srgbClr val="7030A0"/>
                </a:solidFill>
              </a:rPr>
              <a:t>Offences mentioned in the Protection of Civil Rights Act, 1955.</a:t>
            </a:r>
          </a:p>
          <a:p>
            <a:pPr algn="just">
              <a:buNone/>
            </a:pPr>
            <a:r>
              <a:rPr lang="en-IN" sz="2400" b="1" dirty="0" smtClean="0">
                <a:solidFill>
                  <a:srgbClr val="7030A0"/>
                </a:solidFill>
              </a:rPr>
              <a:t>								Continue.....</a:t>
            </a:r>
          </a:p>
          <a:p>
            <a:pPr algn="just">
              <a:buNone/>
            </a:pPr>
            <a:endParaRPr lang="en-US" sz="2400" b="1" dirty="0" smtClean="0">
              <a:solidFill>
                <a:srgbClr val="7030A0"/>
              </a:solidFill>
            </a:endParaRPr>
          </a:p>
        </p:txBody>
      </p:sp>
      <p:pic>
        <p:nvPicPr>
          <p:cNvPr id="4" name="Picture 2" descr="C:\Users\Acer1\Desktop\logo-in-tri-colour.png.jpg"/>
          <p:cNvPicPr>
            <a:picLocks noChangeAspect="1" noChangeArrowheads="1"/>
          </p:cNvPicPr>
          <p:nvPr/>
        </p:nvPicPr>
        <p:blipFill>
          <a:blip r:embed="rId2" cstate="print"/>
          <a:srcRect/>
          <a:stretch>
            <a:fillRect/>
          </a:stretch>
        </p:blipFill>
        <p:spPr bwMode="auto">
          <a:xfrm>
            <a:off x="8100392" y="5949280"/>
            <a:ext cx="661425" cy="63780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700" b="1" dirty="0" smtClean="0">
                <a:solidFill>
                  <a:srgbClr val="002060"/>
                </a:solidFill>
              </a:rPr>
              <a:t>No plea bargaining is permitted in respect of the following:</a:t>
            </a:r>
            <a:r>
              <a:rPr lang="en-IN" b="1" dirty="0" smtClean="0">
                <a:solidFill>
                  <a:srgbClr val="002060"/>
                </a:solidFill>
              </a:rPr>
              <a:t/>
            </a:r>
            <a:br>
              <a:rPr lang="en-IN" b="1" dirty="0" smtClean="0">
                <a:solidFill>
                  <a:srgbClr val="002060"/>
                </a:solidFill>
              </a:rPr>
            </a:br>
            <a:endParaRPr lang="en-US" dirty="0"/>
          </a:p>
        </p:txBody>
      </p:sp>
      <p:sp>
        <p:nvSpPr>
          <p:cNvPr id="3" name="Content Placeholder 2"/>
          <p:cNvSpPr>
            <a:spLocks noGrp="1"/>
          </p:cNvSpPr>
          <p:nvPr>
            <p:ph idx="1"/>
          </p:nvPr>
        </p:nvSpPr>
        <p:spPr>
          <a:xfrm>
            <a:off x="457200" y="1142984"/>
            <a:ext cx="8229600" cy="4983179"/>
          </a:xfrm>
        </p:spPr>
        <p:txBody>
          <a:bodyPr>
            <a:normAutofit/>
          </a:bodyPr>
          <a:lstStyle/>
          <a:p>
            <a:pPr algn="just">
              <a:buFont typeface="Wingdings" pitchFamily="2" charset="2"/>
              <a:buChar char="Ø"/>
            </a:pPr>
            <a:r>
              <a:rPr lang="en-US" sz="2400" b="1" dirty="0" smtClean="0">
                <a:solidFill>
                  <a:srgbClr val="7030A0"/>
                </a:solidFill>
              </a:rPr>
              <a:t>Offences listed in Sections 23 to 28 of the Juvenile Justice (Care and Protection of Children) Act, 2000.</a:t>
            </a:r>
          </a:p>
          <a:p>
            <a:pPr algn="just">
              <a:buFont typeface="Wingdings" pitchFamily="2" charset="2"/>
              <a:buChar char="Ø"/>
            </a:pPr>
            <a:r>
              <a:rPr lang="en-US" sz="2400" b="1" dirty="0" smtClean="0">
                <a:solidFill>
                  <a:srgbClr val="7030A0"/>
                </a:solidFill>
              </a:rPr>
              <a:t>The Army Act, 1950.</a:t>
            </a:r>
          </a:p>
          <a:p>
            <a:pPr algn="just">
              <a:buFont typeface="Wingdings" pitchFamily="2" charset="2"/>
              <a:buChar char="Ø"/>
            </a:pPr>
            <a:r>
              <a:rPr lang="en-US" sz="2400" b="1" dirty="0" smtClean="0">
                <a:solidFill>
                  <a:srgbClr val="7030A0"/>
                </a:solidFill>
              </a:rPr>
              <a:t>The Air Force Act, 1950.</a:t>
            </a:r>
          </a:p>
          <a:p>
            <a:pPr algn="just">
              <a:buFont typeface="Wingdings" pitchFamily="2" charset="2"/>
              <a:buChar char="Ø"/>
            </a:pPr>
            <a:r>
              <a:rPr lang="en-US" sz="2400" b="1" dirty="0" smtClean="0">
                <a:solidFill>
                  <a:srgbClr val="7030A0"/>
                </a:solidFill>
              </a:rPr>
              <a:t>The Navy Act, 1957.</a:t>
            </a:r>
          </a:p>
          <a:p>
            <a:pPr algn="just">
              <a:buFont typeface="Wingdings" pitchFamily="2" charset="2"/>
              <a:buChar char="Ø"/>
            </a:pPr>
            <a:r>
              <a:rPr lang="en-US" sz="2400" b="1" dirty="0" smtClean="0">
                <a:solidFill>
                  <a:srgbClr val="7030A0"/>
                </a:solidFill>
              </a:rPr>
              <a:t>Offences specified Sections 59 to 81 and 83 of the Delhi Metro Railway (Operation and Maintenance) Act, 2002.</a:t>
            </a:r>
          </a:p>
          <a:p>
            <a:pPr algn="just">
              <a:buFont typeface="Wingdings" pitchFamily="2" charset="2"/>
              <a:buChar char="Ø"/>
            </a:pPr>
            <a:r>
              <a:rPr lang="en-US" sz="2400" b="1" dirty="0" smtClean="0">
                <a:solidFill>
                  <a:srgbClr val="7030A0"/>
                </a:solidFill>
              </a:rPr>
              <a:t>The Explosive Act, 1884.</a:t>
            </a:r>
          </a:p>
          <a:p>
            <a:pPr algn="just">
              <a:buFont typeface="Wingdings" pitchFamily="2" charset="2"/>
              <a:buChar char="Ø"/>
            </a:pPr>
            <a:r>
              <a:rPr lang="en-US" sz="2400" b="1" dirty="0" smtClean="0">
                <a:solidFill>
                  <a:srgbClr val="7030A0"/>
                </a:solidFill>
              </a:rPr>
              <a:t>Offences specified in Sections 11 to 18 of the cable </a:t>
            </a:r>
            <a:r>
              <a:rPr lang="en-US" sz="2400" b="1" dirty="0" err="1" smtClean="0">
                <a:solidFill>
                  <a:srgbClr val="7030A0"/>
                </a:solidFill>
              </a:rPr>
              <a:t>Telebision</a:t>
            </a:r>
            <a:r>
              <a:rPr lang="en-US" sz="2400" b="1" dirty="0" smtClean="0">
                <a:solidFill>
                  <a:srgbClr val="7030A0"/>
                </a:solidFill>
              </a:rPr>
              <a:t> Networks ( Regulation) Act, 1955.</a:t>
            </a:r>
          </a:p>
          <a:p>
            <a:pPr algn="just">
              <a:buFont typeface="Wingdings" pitchFamily="2" charset="2"/>
              <a:buChar char="Ø"/>
            </a:pPr>
            <a:r>
              <a:rPr lang="en-US" sz="2400" b="1" dirty="0" smtClean="0">
                <a:solidFill>
                  <a:srgbClr val="7030A0"/>
                </a:solidFill>
              </a:rPr>
              <a:t>The Cinematograph Act, 1952.</a:t>
            </a:r>
          </a:p>
          <a:p>
            <a:endParaRPr lang="en-US" dirty="0"/>
          </a:p>
        </p:txBody>
      </p:sp>
      <p:pic>
        <p:nvPicPr>
          <p:cNvPr id="4" name="Picture 2" descr="C:\Users\Acer1\Desktop\logo-in-tri-colour.png.jpg"/>
          <p:cNvPicPr>
            <a:picLocks noChangeAspect="1" noChangeArrowheads="1"/>
          </p:cNvPicPr>
          <p:nvPr/>
        </p:nvPicPr>
        <p:blipFill>
          <a:blip r:embed="rId2" cstate="print"/>
          <a:srcRect/>
          <a:stretch>
            <a:fillRect/>
          </a:stretch>
        </p:blipFill>
        <p:spPr bwMode="auto">
          <a:xfrm>
            <a:off x="7596336" y="5517232"/>
            <a:ext cx="1034800" cy="99784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000" b="1" dirty="0" smtClean="0">
                <a:solidFill>
                  <a:srgbClr val="002060"/>
                </a:solidFill>
              </a:rPr>
              <a:t>PROCEDURE TO BE FOLLOWED IN PLEA BARGAINING CASES</a:t>
            </a:r>
            <a:endParaRPr lang="en-US" sz="4000" b="1" dirty="0">
              <a:solidFill>
                <a:srgbClr val="002060"/>
              </a:solidFill>
            </a:endParaRPr>
          </a:p>
        </p:txBody>
      </p:sp>
      <p:sp>
        <p:nvSpPr>
          <p:cNvPr id="3" name="Content Placeholder 2"/>
          <p:cNvSpPr>
            <a:spLocks noGrp="1"/>
          </p:cNvSpPr>
          <p:nvPr>
            <p:ph idx="1"/>
          </p:nvPr>
        </p:nvSpPr>
        <p:spPr/>
        <p:txBody>
          <a:bodyPr>
            <a:normAutofit fontScale="85000" lnSpcReduction="10000"/>
          </a:bodyPr>
          <a:lstStyle/>
          <a:p>
            <a:pPr algn="just">
              <a:buFont typeface="Wingdings" pitchFamily="2" charset="2"/>
              <a:buChar char="Ø"/>
            </a:pPr>
            <a:r>
              <a:rPr lang="en-IN" sz="2800" b="1" dirty="0" smtClean="0">
                <a:solidFill>
                  <a:srgbClr val="7030A0"/>
                </a:solidFill>
              </a:rPr>
              <a:t>Application for Plea-Bargaining</a:t>
            </a:r>
          </a:p>
          <a:p>
            <a:pPr algn="just">
              <a:buFont typeface="Wingdings" pitchFamily="2" charset="2"/>
              <a:buChar char="Ø"/>
            </a:pPr>
            <a:r>
              <a:rPr lang="en-IN" sz="2800" b="1" dirty="0" smtClean="0">
                <a:solidFill>
                  <a:srgbClr val="7030A0"/>
                </a:solidFill>
              </a:rPr>
              <a:t>Procedure on filing of the application</a:t>
            </a:r>
          </a:p>
          <a:p>
            <a:pPr algn="just">
              <a:buFont typeface="Wingdings" pitchFamily="2" charset="2"/>
              <a:buChar char="Ø"/>
            </a:pPr>
            <a:r>
              <a:rPr lang="en-IN" sz="2800" b="1" dirty="0" smtClean="0">
                <a:solidFill>
                  <a:srgbClr val="7030A0"/>
                </a:solidFill>
              </a:rPr>
              <a:t>To provide time for mutually satisfactory settlement</a:t>
            </a:r>
          </a:p>
          <a:p>
            <a:pPr algn="just">
              <a:buFont typeface="Wingdings" pitchFamily="2" charset="2"/>
              <a:buChar char="Ø"/>
            </a:pPr>
            <a:r>
              <a:rPr lang="en-IN" sz="2800" b="1" dirty="0" smtClean="0">
                <a:solidFill>
                  <a:srgbClr val="7030A0"/>
                </a:solidFill>
              </a:rPr>
              <a:t>Procedure for working out mutually satisfactory disposition</a:t>
            </a:r>
          </a:p>
          <a:p>
            <a:pPr algn="just">
              <a:buFont typeface="Wingdings" pitchFamily="2" charset="2"/>
              <a:buChar char="Ø"/>
            </a:pPr>
            <a:r>
              <a:rPr lang="en-IN" sz="2800" b="1" dirty="0" smtClean="0">
                <a:solidFill>
                  <a:srgbClr val="7030A0"/>
                </a:solidFill>
              </a:rPr>
              <a:t>Representation by a Pleader/Advocate</a:t>
            </a:r>
          </a:p>
          <a:p>
            <a:pPr algn="just">
              <a:buFont typeface="Wingdings" pitchFamily="2" charset="2"/>
              <a:buChar char="Ø"/>
            </a:pPr>
            <a:r>
              <a:rPr lang="en-IN" sz="2800" b="1" dirty="0" smtClean="0">
                <a:solidFill>
                  <a:srgbClr val="7030A0"/>
                </a:solidFill>
              </a:rPr>
              <a:t>Duty of the Court while proceeding under Plea-Bargaining</a:t>
            </a:r>
          </a:p>
          <a:p>
            <a:pPr algn="just">
              <a:buFont typeface="Wingdings" pitchFamily="2" charset="2"/>
              <a:buChar char="Ø"/>
            </a:pPr>
            <a:r>
              <a:rPr lang="en-IN" sz="2800" b="1" dirty="0" smtClean="0">
                <a:solidFill>
                  <a:srgbClr val="7030A0"/>
                </a:solidFill>
              </a:rPr>
              <a:t>Report of mutually satisfactory disposition</a:t>
            </a:r>
          </a:p>
          <a:p>
            <a:pPr algn="just">
              <a:buFont typeface="Wingdings" pitchFamily="2" charset="2"/>
              <a:buChar char="Ø"/>
            </a:pPr>
            <a:r>
              <a:rPr lang="en-IN" sz="2800" b="1" dirty="0" smtClean="0">
                <a:solidFill>
                  <a:srgbClr val="7030A0"/>
                </a:solidFill>
              </a:rPr>
              <a:t>Award of compensation and hearing the parties on the quantum of punishment</a:t>
            </a:r>
          </a:p>
          <a:p>
            <a:pPr algn="just">
              <a:buFont typeface="Wingdings" pitchFamily="2" charset="2"/>
              <a:buChar char="Ø"/>
            </a:pPr>
            <a:r>
              <a:rPr lang="en-IN" sz="2800" b="1" dirty="0" smtClean="0">
                <a:solidFill>
                  <a:srgbClr val="7030A0"/>
                </a:solidFill>
              </a:rPr>
              <a:t>Mode of disposal of the case like minimise the punishment prescribed for such offence.</a:t>
            </a:r>
            <a:endParaRPr lang="en-US" sz="2800" b="1" dirty="0">
              <a:solidFill>
                <a:srgbClr val="7030A0"/>
              </a:solidFill>
            </a:endParaRPr>
          </a:p>
        </p:txBody>
      </p:sp>
      <p:pic>
        <p:nvPicPr>
          <p:cNvPr id="4" name="Picture 2" descr="C:\Users\Acer1\Desktop\logo-in-tri-colour.png.jpg"/>
          <p:cNvPicPr>
            <a:picLocks noChangeAspect="1" noChangeArrowheads="1"/>
          </p:cNvPicPr>
          <p:nvPr/>
        </p:nvPicPr>
        <p:blipFill>
          <a:blip r:embed="rId2" cstate="print"/>
          <a:srcRect/>
          <a:stretch>
            <a:fillRect/>
          </a:stretch>
        </p:blipFill>
        <p:spPr bwMode="auto">
          <a:xfrm>
            <a:off x="7596336" y="5877272"/>
            <a:ext cx="936104" cy="90267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solidFill>
                  <a:srgbClr val="002060"/>
                </a:solidFill>
              </a:rPr>
              <a:t>PLEA BARGAINING - VICTIMS</a:t>
            </a:r>
            <a:endParaRPr lang="en-US" b="1" dirty="0">
              <a:solidFill>
                <a:srgbClr val="002060"/>
              </a:solidFill>
            </a:endParaRPr>
          </a:p>
        </p:txBody>
      </p:sp>
      <p:sp>
        <p:nvSpPr>
          <p:cNvPr id="3" name="Content Placeholder 2"/>
          <p:cNvSpPr>
            <a:spLocks noGrp="1"/>
          </p:cNvSpPr>
          <p:nvPr>
            <p:ph idx="1"/>
          </p:nvPr>
        </p:nvSpPr>
        <p:spPr/>
        <p:txBody>
          <a:bodyPr>
            <a:normAutofit/>
          </a:bodyPr>
          <a:lstStyle/>
          <a:p>
            <a:pPr algn="just">
              <a:lnSpc>
                <a:spcPct val="150000"/>
              </a:lnSpc>
              <a:buFont typeface="Wingdings" pitchFamily="2" charset="2"/>
              <a:buChar char="Ø"/>
            </a:pPr>
            <a:r>
              <a:rPr lang="en-IN" sz="2800" b="1" dirty="0" smtClean="0">
                <a:solidFill>
                  <a:srgbClr val="7030A0"/>
                </a:solidFill>
              </a:rPr>
              <a:t>The Crime is against the State and the society but main stakeholder is the victim, whose satisfaction is necessary. In fact, stand of the victim is accepted by the accused and the accused also receives the sentences though less than what is prescribed.</a:t>
            </a:r>
            <a:endParaRPr lang="en-US" sz="2800" b="1" dirty="0">
              <a:solidFill>
                <a:srgbClr val="7030A0"/>
              </a:solidFill>
            </a:endParaRPr>
          </a:p>
        </p:txBody>
      </p:sp>
      <p:pic>
        <p:nvPicPr>
          <p:cNvPr id="4" name="Picture 2" descr="C:\Users\Acer1\Desktop\logo-in-tri-colour.png.jpg"/>
          <p:cNvPicPr>
            <a:picLocks noChangeAspect="1" noChangeArrowheads="1"/>
          </p:cNvPicPr>
          <p:nvPr/>
        </p:nvPicPr>
        <p:blipFill>
          <a:blip r:embed="rId2" cstate="print"/>
          <a:srcRect/>
          <a:stretch>
            <a:fillRect/>
          </a:stretch>
        </p:blipFill>
        <p:spPr bwMode="auto">
          <a:xfrm>
            <a:off x="7596336" y="5542968"/>
            <a:ext cx="1008112" cy="97210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941</Words>
  <Application>Microsoft Office PowerPoint</Application>
  <PresentationFormat>On-screen Show (4:3)</PresentationFormat>
  <Paragraphs>79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PLEA BARGAINING   Presentation by  RAJASTHAN STATE LEGAL SERVICES AUTHORITY</vt:lpstr>
      <vt:lpstr>DEFINITION</vt:lpstr>
      <vt:lpstr>APPLICABILITY</vt:lpstr>
      <vt:lpstr>WHEN IS PLEA – BARGAINING MADE?</vt:lpstr>
      <vt:lpstr>OFFENCES AFFECT THE SOCIO-ECONOMIC CONDITION OF THE COUNTRY</vt:lpstr>
      <vt:lpstr> No plea bargaining is permitted in respect of the following: </vt:lpstr>
      <vt:lpstr>No plea bargaining is permitted in respect of the following: </vt:lpstr>
      <vt:lpstr>PROCEDURE TO BE FOLLOWED IN PLEA BARGAINING CASES</vt:lpstr>
      <vt:lpstr>PLEA BARGAINING - VICTIMS</vt:lpstr>
      <vt:lpstr>INCENTIVES DOES AN ACCUSED GET TO ENTER INTO A PLEA BARGAINING</vt:lpstr>
      <vt:lpstr>THE ADVANTAGES OF    “PLEA BARGAINING”</vt:lpstr>
      <vt:lpstr>TO ENSURE FAIR JUSTICE, MINIMUM REQUIREMENTS FOR PLEA BARGAINING</vt:lpstr>
      <vt:lpstr>CONCLUSION</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PLEA BARGAINING</dc:title>
  <dc:creator>Windows User</dc:creator>
  <cp:lastModifiedBy>Acer1</cp:lastModifiedBy>
  <cp:revision>104</cp:revision>
  <dcterms:created xsi:type="dcterms:W3CDTF">2019-04-11T09:58:11Z</dcterms:created>
  <dcterms:modified xsi:type="dcterms:W3CDTF">2019-04-12T09:33:42Z</dcterms:modified>
</cp:coreProperties>
</file>